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20" r:id="rId4"/>
  </p:sldMasterIdLst>
  <p:notesMasterIdLst>
    <p:notesMasterId r:id="rId25"/>
  </p:notesMasterIdLst>
  <p:sldIdLst>
    <p:sldId id="320" r:id="rId5"/>
    <p:sldId id="297" r:id="rId6"/>
    <p:sldId id="298" r:id="rId7"/>
    <p:sldId id="305" r:id="rId8"/>
    <p:sldId id="299" r:id="rId9"/>
    <p:sldId id="306" r:id="rId10"/>
    <p:sldId id="295" r:id="rId11"/>
    <p:sldId id="300" r:id="rId12"/>
    <p:sldId id="307" r:id="rId13"/>
    <p:sldId id="308" r:id="rId14"/>
    <p:sldId id="296" r:id="rId15"/>
    <p:sldId id="301" r:id="rId16"/>
    <p:sldId id="302" r:id="rId17"/>
    <p:sldId id="309" r:id="rId18"/>
    <p:sldId id="310" r:id="rId19"/>
    <p:sldId id="311" r:id="rId20"/>
    <p:sldId id="303" r:id="rId21"/>
    <p:sldId id="313" r:id="rId22"/>
    <p:sldId id="304" r:id="rId23"/>
    <p:sldId id="264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60F4AA6-9CC1-47FE-9E02-B8DA14F75DB2}" v="4" dt="2023-02-16T12:37:53.03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71" autoAdjust="0"/>
    <p:restoredTop sz="93202" autoAdjust="0"/>
  </p:normalViewPr>
  <p:slideViewPr>
    <p:cSldViewPr snapToGrid="0">
      <p:cViewPr varScale="1">
        <p:scale>
          <a:sx n="87" d="100"/>
          <a:sy n="87" d="100"/>
        </p:scale>
        <p:origin x="480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7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988D07-B188-44E4-ABBB-6994C1A52936}" type="datetimeFigureOut">
              <a:rPr lang="en-US" smtClean="0"/>
              <a:t>4/19/2025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42455A-0D23-4EAB-9AF9-2CC2B3066B0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4368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8CE0AB24-7427-4E0C-9E7C-B642B3170AF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24" y="0"/>
            <a:ext cx="12188952" cy="6400800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E30A2A8-DADD-44CC-B8A3-9BFFD5E76B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118981"/>
            <a:ext cx="7537703" cy="2462667"/>
          </a:xfrm>
          <a:solidFill>
            <a:schemeClr val="bg1">
              <a:alpha val="93000"/>
            </a:schemeClr>
          </a:solidFill>
        </p:spPr>
        <p:txBody>
          <a:bodyPr lIns="822960" tIns="731520" anchor="t" anchorCtr="0">
            <a:normAutofit/>
          </a:bodyPr>
          <a:lstStyle/>
          <a:p>
            <a:r>
              <a:rPr lang="en-US" sz="5400">
                <a:solidFill>
                  <a:schemeClr val="tx1"/>
                </a:solidFill>
              </a:rPr>
              <a:t>Click to edit Master title style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79DF17D8-A326-44D6-A77D-42DA99E927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4841" y="4735799"/>
            <a:ext cx="6470693" cy="605256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Click to edit Master subtitle style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679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8720" y="2057400"/>
            <a:ext cx="320040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88720" y="2958274"/>
            <a:ext cx="3200400" cy="2910821"/>
          </a:xfrm>
        </p:spPr>
        <p:txBody>
          <a:bodyPr/>
          <a:lstStyle>
            <a:lvl1pPr marL="227013" indent="-227013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1pPr>
            <a:lvl2pPr marL="486918" indent="-285750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2pPr>
            <a:lvl3pPr marL="669798" indent="-285750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3pPr>
            <a:lvl4pPr marL="852678" indent="-285750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4pPr>
            <a:lvl5pPr marL="1035558" indent="-285750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2051331"/>
            <a:ext cx="320040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952204"/>
            <a:ext cx="3200400" cy="2910821"/>
          </a:xfrm>
        </p:spPr>
        <p:txBody>
          <a:bodyPr/>
          <a:lstStyle>
            <a:lvl1pPr marL="227013" indent="-227013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1pPr>
            <a:lvl2pPr marL="486918" indent="-285750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2pPr>
            <a:lvl3pPr marL="669798" indent="-285750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3pPr>
            <a:lvl4pPr marL="852678" indent="-285750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4pPr>
            <a:lvl5pPr marL="1035558" indent="-285750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9721C62B-6826-4C4A-B41E-814C63BA51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55280" y="2057400"/>
            <a:ext cx="320040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9F5CD2DF-69E0-48BA-AFAC-83EFCE2ACC8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955280" y="2958273"/>
            <a:ext cx="3200400" cy="2910821"/>
          </a:xfrm>
        </p:spPr>
        <p:txBody>
          <a:bodyPr/>
          <a:lstStyle>
            <a:lvl1pPr marL="227013" indent="-227013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1pPr>
            <a:lvl2pPr marL="486918" indent="-285750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2pPr>
            <a:lvl3pPr marL="669798" indent="-285750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3pPr>
            <a:lvl4pPr marL="852678" indent="-285750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4pPr>
            <a:lvl5pPr marL="1035558" indent="-285750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3512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E592754-9FDD-4637-8931-8898DCEA2DAF}"/>
              </a:ext>
            </a:extLst>
          </p:cNvPr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3DE7C46-EBCB-4558-B868-C6E743BAE1A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07474" y="1238442"/>
            <a:ext cx="3635926" cy="43557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EDD7626-E6F6-463F-8041-E2EC32830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8648" y="1419273"/>
            <a:ext cx="3153580" cy="1358188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sz="3600">
                <a:solidFill>
                  <a:schemeClr val="tx1"/>
                </a:solidFill>
              </a:rPr>
              <a:t>Click to edit Master title style</a:t>
            </a:r>
            <a:endParaRPr lang="en-US" sz="3600" dirty="0">
              <a:solidFill>
                <a:schemeClr val="tx1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D4A9276-3942-47EA-B16C-FEF66FB6F29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1092128" y="2865016"/>
            <a:ext cx="292608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11DABEC-17D7-4DA3-9DEA-F5D74509D3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8648" y="2978254"/>
            <a:ext cx="3153580" cy="2444238"/>
          </a:xfrm>
        </p:spPr>
        <p:txBody>
          <a:bodyPr lIns="9144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lvl="0" indent="0">
              <a:lnSpc>
                <a:spcPct val="100000"/>
              </a:lnSpc>
              <a:buNone/>
            </a:pPr>
            <a:r>
              <a:rPr lang="en-US" sz="1600">
                <a:solidFill>
                  <a:schemeClr val="tx1"/>
                </a:solidFill>
              </a:rPr>
              <a:t>Click to edit Master text styles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0A5B6691-D26A-472B-BB73-55A4E064924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72584" y="1234440"/>
            <a:ext cx="3264408" cy="4352544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12">
            <a:extLst>
              <a:ext uri="{FF2B5EF4-FFF2-40B4-BE49-F238E27FC236}">
                <a16:creationId xmlns:a16="http://schemas.microsoft.com/office/drawing/2014/main" id="{BF1FB629-3697-40BE-A9E2-962CC86418D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75320" y="1234440"/>
            <a:ext cx="3264408" cy="4352544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2690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4E322D5-1CC3-400A-A187-55543F0E8B93}"/>
              </a:ext>
            </a:extLst>
          </p:cNvPr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Title 13">
            <a:extLst>
              <a:ext uri="{FF2B5EF4-FFF2-40B4-BE49-F238E27FC236}">
                <a16:creationId xmlns:a16="http://schemas.microsoft.com/office/drawing/2014/main" id="{EAD2187F-4097-47C0-8330-56262D32831D}"/>
              </a:ext>
              <a:ext uri="{C183D7F6-B498-43B3-948B-1728B52AA6E4}">
                <adec:decorative xmlns=""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9485" y="634946"/>
            <a:ext cx="3690257" cy="1450757"/>
          </a:xfr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0523EF1-B104-45FE-925A-5C7906FA18C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7942633" y="2250460"/>
            <a:ext cx="34747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A958037-C140-4697-8EAF-21C950A0ECC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0936" y="640080"/>
            <a:ext cx="6912864" cy="5312664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Content Placeholder 14">
            <a:extLst>
              <a:ext uri="{FF2B5EF4-FFF2-40B4-BE49-F238E27FC236}">
                <a16:creationId xmlns:a16="http://schemas.microsoft.com/office/drawing/2014/main" id="{44613BB0-E0E0-4B1C-9926-EBE53B5420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59485" y="2407436"/>
            <a:ext cx="3690257" cy="346165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15214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8810136-7130-4D10-A77D-0A7BA878209B}"/>
              </a:ext>
            </a:extLst>
          </p:cNvPr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3110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872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67555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BD637E5-EBAC-4C88-BDAB-D589FAE7B950}"/>
              </a:ext>
            </a:extLst>
          </p:cNvPr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56676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1280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r>
              <a:rPr lang="en-US" dirty="0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3663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DAAD1-B734-4A1A-B631-15FAD7E7C084}" type="datetimeFigureOut">
              <a:rPr lang="en-US" smtClean="0"/>
              <a:t>4/19/2025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415A9-5A0E-49B0-80B5-86D3CDDE888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188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C34A642-8E00-4F15-9BE5-FED7F68AA98B}"/>
              </a:ext>
            </a:extLst>
          </p:cNvPr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F018FF3-9740-4BA5-8515-EBFCC62322E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848600" y="643467"/>
            <a:ext cx="3635926" cy="5113865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9BEFBB5-382E-4634-9782-68859DEE12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8173792" y="2660530"/>
            <a:ext cx="292608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8">
            <a:extLst>
              <a:ext uri="{FF2B5EF4-FFF2-40B4-BE49-F238E27FC236}">
                <a16:creationId xmlns:a16="http://schemas.microsoft.com/office/drawing/2014/main" id="{CE069499-3ED9-4F5B-ADC9-5EBFC522E9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81400" y="1118014"/>
            <a:ext cx="3379080" cy="145075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04052F90-8192-445D-854C-F144C7CFAC7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0080" y="640080"/>
            <a:ext cx="3273552" cy="2395728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51433AC9-3FFE-4C0D-A905-A0CB48FB81A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51960" y="640080"/>
            <a:ext cx="3273552" cy="2395728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Picture Placeholder 14">
            <a:extLst>
              <a:ext uri="{FF2B5EF4-FFF2-40B4-BE49-F238E27FC236}">
                <a16:creationId xmlns:a16="http://schemas.microsoft.com/office/drawing/2014/main" id="{5054A368-7C94-4623-8670-651AAB51F2B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0080" y="3364992"/>
            <a:ext cx="3273552" cy="2395728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14">
            <a:extLst>
              <a:ext uri="{FF2B5EF4-FFF2-40B4-BE49-F238E27FC236}">
                <a16:creationId xmlns:a16="http://schemas.microsoft.com/office/drawing/2014/main" id="{04D3A3D1-400C-4822-B959-96FF1469FD6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251960" y="3364992"/>
            <a:ext cx="3273552" cy="2395728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8B04F02-660E-4770-B563-1D977AFF4C6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086408" y="2789067"/>
            <a:ext cx="3176587" cy="27066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3775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9">
            <a:extLst>
              <a:ext uri="{FF2B5EF4-FFF2-40B4-BE49-F238E27FC236}">
                <a16:creationId xmlns:a16="http://schemas.microsoft.com/office/drawing/2014/main" id="{8832B6D9-0469-48A5-A85E-8C5D8EF86B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8A8F00A-3EB2-4D4D-B4A7-990BB91D746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11">
            <a:extLst>
              <a:ext uri="{FF2B5EF4-FFF2-40B4-BE49-F238E27FC236}">
                <a16:creationId xmlns:a16="http://schemas.microsoft.com/office/drawing/2014/main" id="{4142A7E4-A56F-4FC2-A81D-36A83134A2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1" y="2108201"/>
            <a:ext cx="3557016" cy="37608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A40EF35-BB21-4D3F-A9D6-2A92BFD0DDD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74336" y="2112264"/>
            <a:ext cx="3035808" cy="1837944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12">
            <a:extLst>
              <a:ext uri="{FF2B5EF4-FFF2-40B4-BE49-F238E27FC236}">
                <a16:creationId xmlns:a16="http://schemas.microsoft.com/office/drawing/2014/main" id="{F7CE5DD4-B27E-482B-8208-FA5A7BBC9A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974336" y="4032504"/>
            <a:ext cx="3035808" cy="1837944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Picture Placeholder 12">
            <a:extLst>
              <a:ext uri="{FF2B5EF4-FFF2-40B4-BE49-F238E27FC236}">
                <a16:creationId xmlns:a16="http://schemas.microsoft.com/office/drawing/2014/main" id="{1F796570-D07C-4638-8B80-227A6EF1A08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10728" y="2112264"/>
            <a:ext cx="3035808" cy="3758184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5524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 descr="Tag=AccentColor&#10;Flavor=Dark&#10;Target=Fill">
            <a:extLst>
              <a:ext uri="{FF2B5EF4-FFF2-40B4-BE49-F238E27FC236}">
                <a16:creationId xmlns:a16="http://schemas.microsoft.com/office/drawing/2014/main" id="{17DBCCDB-B58C-45B3-9E63-49F7B0819260}"/>
              </a:ext>
            </a:extLst>
          </p:cNvPr>
          <p:cNvSpPr/>
          <p:nvPr userDrawn="1"/>
        </p:nvSpPr>
        <p:spPr bwMode="white">
          <a:xfrm>
            <a:off x="0" y="4953000"/>
            <a:ext cx="12192000" cy="1905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7B1649E-A273-4C2E-A9F2-D298718658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5197" y="5120640"/>
            <a:ext cx="10058400" cy="822960"/>
          </a:xfrm>
        </p:spPr>
        <p:txBody>
          <a:bodyPr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z="3600">
                <a:solidFill>
                  <a:schemeClr val="bg1"/>
                </a:solidFill>
              </a:rPr>
              <a:t>Click to edit Master title style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A72A6B42-C371-4562-8E40-9EE1906C85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5212" y="5943600"/>
            <a:ext cx="10058400" cy="543513"/>
          </a:xfrm>
        </p:spPr>
        <p:txBody>
          <a:bodyPr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z="1500">
                <a:solidFill>
                  <a:schemeClr val="bg1"/>
                </a:solidFill>
              </a:rPr>
              <a:t>Click to edit Master subtitle style</a:t>
            </a:r>
            <a:endParaRPr lang="en-US" sz="1500" dirty="0">
              <a:solidFill>
                <a:schemeClr val="bg1"/>
              </a:solidFill>
            </a:endParaRP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68504FFB-1664-4F66-BC31-100C8DD9834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5000" y="640080"/>
            <a:ext cx="3544888" cy="3931920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12">
            <a:extLst>
              <a:ext uri="{FF2B5EF4-FFF2-40B4-BE49-F238E27FC236}">
                <a16:creationId xmlns:a16="http://schemas.microsoft.com/office/drawing/2014/main" id="{1B45578D-1855-4EC0-9E45-E1630D11ACA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343400" y="640080"/>
            <a:ext cx="3544888" cy="3931920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Picture Placeholder 12">
            <a:extLst>
              <a:ext uri="{FF2B5EF4-FFF2-40B4-BE49-F238E27FC236}">
                <a16:creationId xmlns:a16="http://schemas.microsoft.com/office/drawing/2014/main" id="{C93482C2-6151-4050-9F16-9952B0A017A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28432" y="640080"/>
            <a:ext cx="3544888" cy="3931920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8392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8720" y="2313432"/>
            <a:ext cx="9966960" cy="36708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786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F02F1891-1ACC-4692-80A2-4F69EAAAE404}"/>
              </a:ext>
            </a:extLst>
          </p:cNvPr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29B458E-5354-42D4-AE10-8B2F796C31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30000" y="639097"/>
            <a:ext cx="4813072" cy="3494791"/>
          </a:xfr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0B121E21-6D9B-46D0-957E-760B095BA4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29999" y="4455621"/>
            <a:ext cx="4829101" cy="1238616"/>
          </a:xfrm>
        </p:spPr>
        <p:txBody>
          <a:bodyPr/>
          <a:lstStyle/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B51B24F-7663-45C0-BE23-CD0AEFF5128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6805053" y="4294754"/>
            <a:ext cx="43891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35ABBAD1-553F-4CC1-AB36-7C1BE5089D8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2938" y="640080"/>
            <a:ext cx="5449824" cy="2743200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11">
            <a:extLst>
              <a:ext uri="{FF2B5EF4-FFF2-40B4-BE49-F238E27FC236}">
                <a16:creationId xmlns:a16="http://schemas.microsoft.com/office/drawing/2014/main" id="{5C06EA1F-5BD5-4FE5-A059-6787DADCB59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0080" y="3474720"/>
            <a:ext cx="5449824" cy="2743200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689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8720" y="2463495"/>
            <a:ext cx="9966960" cy="33686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7598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1917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872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88720" y="2958274"/>
            <a:ext cx="4639736" cy="2910821"/>
          </a:xfrm>
        </p:spPr>
        <p:txBody>
          <a:bodyPr/>
          <a:lstStyle>
            <a:lvl1pPr marL="342900" indent="-182880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1pPr>
            <a:lvl2pPr marL="486918" indent="-182880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2pPr>
            <a:lvl3pPr marL="669798" indent="-182880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3pPr>
            <a:lvl4pPr marL="852678" indent="-182880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4pPr>
            <a:lvl5pPr marL="1035558" indent="-182880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>
            <a:lvl1pPr marL="342900" indent="-182880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1pPr>
            <a:lvl2pPr marL="486918" indent="-182880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2pPr>
            <a:lvl3pPr marL="669798" indent="-182880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3pPr>
            <a:lvl4pPr marL="852678" indent="-182880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4pPr>
            <a:lvl5pPr marL="1035558" indent="-182880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229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8720" y="2108201"/>
            <a:ext cx="996696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5577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6" r:id="rId3"/>
    <p:sldLayoutId id="2147483735" r:id="rId4"/>
    <p:sldLayoutId id="2147483722" r:id="rId5"/>
    <p:sldLayoutId id="2147483734" r:id="rId6"/>
    <p:sldLayoutId id="2147483745" r:id="rId7"/>
    <p:sldLayoutId id="2147483726" r:id="rId8"/>
    <p:sldLayoutId id="2147483725" r:id="rId9"/>
    <p:sldLayoutId id="2147483743" r:id="rId10"/>
    <p:sldLayoutId id="2147483737" r:id="rId11"/>
    <p:sldLayoutId id="2147483738" r:id="rId12"/>
    <p:sldLayoutId id="2147483723" r:id="rId13"/>
    <p:sldLayoutId id="2147483724" r:id="rId14"/>
    <p:sldLayoutId id="2147483727" r:id="rId15"/>
    <p:sldLayoutId id="2147483728" r:id="rId16"/>
    <p:sldLayoutId id="2147483729" r:id="rId17"/>
    <p:sldLayoutId id="2147483746" r:id="rId1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0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E8CB4-203F-C237-1904-DBC434F920D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ar-EG" dirty="0" smtClean="0">
                <a:solidFill>
                  <a:srgbClr val="F09415"/>
                </a:solidFill>
              </a:rPr>
              <a:t>الاكاديمية العربية للساب</a:t>
            </a:r>
            <a:r>
              <a:rPr lang="en-US" dirty="0"/>
              <a:t/>
            </a:r>
            <a:br>
              <a:rPr lang="en-US" dirty="0"/>
            </a:br>
            <a:r>
              <a:rPr lang="en-US" sz="3600" dirty="0" smtClean="0">
                <a:solidFill>
                  <a:srgbClr val="F14F1D"/>
                </a:solidFill>
              </a:rPr>
              <a:t>Arabic SAP Academy</a:t>
            </a:r>
            <a:endParaRPr lang="en-US" dirty="0">
              <a:solidFill>
                <a:srgbClr val="F14F1D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C821A57-86EA-A6B2-188B-1EBE2E9E4842}"/>
              </a:ext>
            </a:extLst>
          </p:cNvPr>
          <p:cNvSpPr txBox="1"/>
          <p:nvPr/>
        </p:nvSpPr>
        <p:spPr>
          <a:xfrm>
            <a:off x="680322" y="4457700"/>
            <a:ext cx="77651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YouTube Sans"/>
              </a:rPr>
              <a:t>Sales And Distribution (SD) S4HANA</a:t>
            </a:r>
            <a:endParaRPr lang="en-US" sz="24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6121" y="2733709"/>
            <a:ext cx="1312333" cy="1348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282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Forward Scheduling</a:t>
            </a:r>
            <a:endParaRPr lang="ar-E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Sample Footer Text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20XX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10</a:t>
            </a:fld>
            <a:endParaRPr lang="en-US" dirty="0"/>
          </a:p>
        </p:txBody>
      </p:sp>
      <p:pic>
        <p:nvPicPr>
          <p:cNvPr id="7" name="Picture 3" descr="C:\Users\TAHA\Desktop\forward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5662" y="2312988"/>
            <a:ext cx="7620000" cy="3868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0291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4729EF-2E98-2C81-28E1-F58360FEA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anchor="b">
            <a:normAutofit/>
          </a:bodyPr>
          <a:lstStyle/>
          <a:p>
            <a:r>
              <a:rPr lang="en-US" dirty="0" smtClean="0"/>
              <a:t>Availability Check(Checking Group)</a:t>
            </a:r>
            <a:endParaRPr lang="en-US" dirty="0"/>
          </a:p>
        </p:txBody>
      </p:sp>
      <p:pic>
        <p:nvPicPr>
          <p:cNvPr id="10" name="Picture 9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0CD826E1-8A56-4A57-7ABB-9051B92CCB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8" r="14131"/>
          <a:stretch/>
        </p:blipFill>
        <p:spPr>
          <a:xfrm>
            <a:off x="1188720" y="2120900"/>
            <a:ext cx="4639736" cy="3748193"/>
          </a:xfrm>
          <a:prstGeom prst="rect">
            <a:avLst/>
          </a:prstGeom>
          <a:noFill/>
        </p:spPr>
      </p:pic>
      <p:pic>
        <p:nvPicPr>
          <p:cNvPr id="9" name="Content Placeholder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2A3FBAD6-9B74-13F1-8BF5-48EB6B31F8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7" b="390"/>
          <a:stretch/>
        </p:blipFill>
        <p:spPr>
          <a:xfrm>
            <a:off x="6515944" y="2120900"/>
            <a:ext cx="4639736" cy="3748194"/>
          </a:xfrm>
          <a:prstGeom prst="rect">
            <a:avLst/>
          </a:prstGeom>
          <a:noFill/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555DAC-D4A5-A29A-ABE9-6FDFB01263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18426" y="6446838"/>
            <a:ext cx="258485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20XX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146531-0C50-640B-EBE4-E7E6669D5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Master data</a:t>
            </a:r>
            <a:endParaRPr lang="en-US"/>
          </a:p>
          <a:p>
            <a:pPr>
              <a:spcAft>
                <a:spcPts val="600"/>
              </a:spcAft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F15A15-7E1F-35DF-1E79-96C5629E6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3582" y="6446838"/>
            <a:ext cx="78001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3A98EE3D-8CD1-4C3F-BD1C-C98C9596463C}" type="slidenum">
              <a:rPr lang="en-US" smtClean="0"/>
              <a:pPr>
                <a:spcAft>
                  <a:spcPts val="600"/>
                </a:spcAft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644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10FFB-3545-27B5-0FE0-01394251B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anchor="b">
            <a:normAutofit/>
          </a:bodyPr>
          <a:lstStyle/>
          <a:p>
            <a:r>
              <a:rPr lang="en-US"/>
              <a:t>Production Strategies</a:t>
            </a:r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29C746B5-DB93-329C-85A2-25ED3C4DB1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20" y="2057400"/>
            <a:ext cx="4639736" cy="736282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sz="1500" i="0">
                <a:effectLst/>
              </a:rPr>
              <a:t>Make-to-Stock</a:t>
            </a:r>
            <a:endParaRPr lang="ar-EG" sz="1500" i="0">
              <a:effectLst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sz="1500" i="0">
                <a:effectLst/>
              </a:rPr>
              <a:t>Make-to-Order</a:t>
            </a:r>
            <a:endParaRPr lang="en-US" sz="1500"/>
          </a:p>
          <a:p>
            <a:pPr>
              <a:lnSpc>
                <a:spcPct val="90000"/>
              </a:lnSpc>
            </a:pPr>
            <a:endParaRPr lang="en-US" sz="1500"/>
          </a:p>
        </p:txBody>
      </p:sp>
      <p:pic>
        <p:nvPicPr>
          <p:cNvPr id="11" name="Picture 10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0C8A557E-5EF2-D831-E169-1848A6E1ED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235" r="-3" b="13071"/>
          <a:stretch/>
        </p:blipFill>
        <p:spPr>
          <a:xfrm>
            <a:off x="1188720" y="2793682"/>
            <a:ext cx="4639736" cy="3075413"/>
          </a:xfrm>
          <a:prstGeom prst="rect">
            <a:avLst/>
          </a:prstGeom>
          <a:noFill/>
        </p:spPr>
      </p:pic>
      <p:pic>
        <p:nvPicPr>
          <p:cNvPr id="12" name="Picture 11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6D094294-D3B4-E822-6017-AED82F6C23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026" r="-7" b="9710"/>
          <a:stretch/>
        </p:blipFill>
        <p:spPr>
          <a:xfrm>
            <a:off x="6515944" y="2958273"/>
            <a:ext cx="4639736" cy="2910821"/>
          </a:xfrm>
          <a:prstGeom prst="rect">
            <a:avLst/>
          </a:prstGeom>
          <a:noFill/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800248-1A73-8B80-7E21-289627182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Master data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C09E64-6399-33A2-8EEC-8FD456342B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18426" y="6446838"/>
            <a:ext cx="258485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20XX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6962E-AFE5-6576-1431-9DF349119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3582" y="6446838"/>
            <a:ext cx="78001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3A98EE3D-8CD1-4C3F-BD1C-C98C9596463C}" type="slidenum">
              <a:rPr lang="en-US" smtClean="0"/>
              <a:pPr>
                <a:spcAft>
                  <a:spcPts val="600"/>
                </a:spcAft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455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E6E1AA-336E-1A31-34C3-1CAE678D8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Sales From Stock - Available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C79805-FCBD-92FA-3361-1743548F3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Master data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7EF264-9E89-88D0-2EE1-6434CAF27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72358A-8741-5A17-3F66-0952BF432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13</a:t>
            </a:fld>
            <a:endParaRPr lang="en-US" dirty="0"/>
          </a:p>
        </p:txBody>
      </p:sp>
      <p:pic>
        <p:nvPicPr>
          <p:cNvPr id="11" name="Picture 10" descr="Diagram&#10;&#10;Description automatically generated with low confidence">
            <a:extLst>
              <a:ext uri="{FF2B5EF4-FFF2-40B4-BE49-F238E27FC236}">
                <a16:creationId xmlns:a16="http://schemas.microsoft.com/office/drawing/2014/main" id="{AAE0518E-5C1B-8ECC-AE16-B26814504C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9407" y="2055523"/>
            <a:ext cx="6002575" cy="3946692"/>
          </a:xfrm>
          <a:prstGeom prst="rect">
            <a:avLst/>
          </a:prstGeom>
        </p:spPr>
      </p:pic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648" y="2134403"/>
            <a:ext cx="5952759" cy="3788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764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Determining the Delivering Plant </a:t>
            </a:r>
            <a:r>
              <a:rPr lang="en-US" dirty="0" smtClean="0">
                <a:solidFill>
                  <a:schemeClr val="tx1"/>
                </a:solidFill>
              </a:rPr>
              <a:t>Automatically</a:t>
            </a:r>
            <a:endParaRPr lang="ar-E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Sample Footer Text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20XX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14</a:t>
            </a:fld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569" y="2234853"/>
            <a:ext cx="5209442" cy="3298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8429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Determining the shipping point  </a:t>
            </a:r>
            <a:r>
              <a:rPr lang="en-US" dirty="0" smtClean="0">
                <a:solidFill>
                  <a:schemeClr val="tx1"/>
                </a:solidFill>
              </a:rPr>
              <a:t>Automatically</a:t>
            </a:r>
            <a:endParaRPr lang="ar-E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Sample Footer Text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20XX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15</a:t>
            </a:fld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108" y="2191776"/>
            <a:ext cx="5493361" cy="3517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9563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Determining the route </a:t>
            </a:r>
            <a:r>
              <a:rPr lang="en-US" dirty="0" smtClean="0">
                <a:solidFill>
                  <a:schemeClr val="tx1"/>
                </a:solidFill>
              </a:rPr>
              <a:t>Automatically</a:t>
            </a:r>
            <a:endParaRPr lang="ar-E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Sample Footer Text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20XX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16</a:t>
            </a:fld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108" y="2160685"/>
            <a:ext cx="5516807" cy="3558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0435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6B6E19-F22F-9E3D-1D82-FFD4F6C33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79" y="159540"/>
            <a:ext cx="10058401" cy="169132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Sales From Stock 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– Shortage</a:t>
            </a:r>
            <a:b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Process without stock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A63CD0-78B8-C96A-DD54-FD213558E1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085F73-9F06-73C1-29EC-53A445BA0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A6B1EB-1DD5-D204-D5C9-77AF7AA55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B78657-BBEA-E245-DEE6-65C6EED9A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17</a:t>
            </a:fld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9477" y="2262554"/>
            <a:ext cx="6002216" cy="3765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323" y="2262554"/>
            <a:ext cx="5514154" cy="3765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6276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Availability check in the sales order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Sample Footer Text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20XX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18</a:t>
            </a:fld>
            <a:endParaRPr lang="en-US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4892" y="2237502"/>
            <a:ext cx="5636602" cy="3610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9794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C2234-235D-28A1-72FE-FDC7451D1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Make-to-Order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F2E864-57CF-3D6B-73CC-3D807490B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EBBB6C-EC7F-E964-7003-F42B71ADAD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BFABD0-3D6E-A3A4-84F0-4B6649BF7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19</a:t>
            </a:fld>
            <a:endParaRPr lang="en-U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367" y="2162908"/>
            <a:ext cx="5771892" cy="3727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415" y="2180492"/>
            <a:ext cx="5718952" cy="3766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1578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33FFB-1EB9-C39E-1139-1C5EA984F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Sales Document Types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5B6C2A-7D98-E753-6437-0D0BD3B28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Master data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0B9CD8-27B3-828A-9A32-5F711FBAD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C1B217-DD23-8CBE-DF56-DBF86CD03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9343242-1E92-F17B-2EDE-B912C29BC4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Function of sales document type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Examples of Sales Document Types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Order Types Permitted for Sales Area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630703E-C07F-FB46-9004-795DCE7BA6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410" y="3608052"/>
            <a:ext cx="5213111" cy="2607501"/>
          </a:xfrm>
          <a:prstGeom prst="rect">
            <a:avLst/>
          </a:prstGeom>
        </p:spPr>
      </p:pic>
      <p:pic>
        <p:nvPicPr>
          <p:cNvPr id="10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1CA52DBD-495D-3C1F-2668-3B4A02A178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6480" y="3505164"/>
            <a:ext cx="4876800" cy="2710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969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C8C2A-D6A8-4036-9B23-884C34482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9485" y="634946"/>
            <a:ext cx="3690257" cy="1450757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  <p:pic>
        <p:nvPicPr>
          <p:cNvPr id="6" name="Picture Placeholder 5" descr="People in the background shaking hands">
            <a:extLst>
              <a:ext uri="{FF2B5EF4-FFF2-40B4-BE49-F238E27FC236}">
                <a16:creationId xmlns:a16="http://schemas.microsoft.com/office/drawing/2014/main" id="{7152A34F-5793-48E6-BC6E-4B7215AA9A1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0936" y="640080"/>
            <a:ext cx="6912864" cy="5312664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155294-59B0-43EB-94D1-0BF9E1754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59485" y="2407436"/>
            <a:ext cx="3690257" cy="3461658"/>
          </a:xfrm>
        </p:spPr>
        <p:txBody>
          <a:bodyPr/>
          <a:lstStyle/>
          <a:p>
            <a:endParaRPr lang="en-GB" dirty="0"/>
          </a:p>
          <a:p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245DF86-2313-401C-B445-F7FC48998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r>
              <a:rPr lang="en-US" dirty="0"/>
              <a:t>Master data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3BFE555-2533-4F0C-BB39-9B41C67425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18426" y="6446838"/>
            <a:ext cx="2584850" cy="365125"/>
          </a:xfrm>
        </p:spPr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62DDF6-E1BF-42A8-8AE8-2E826C47D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3582" y="6446838"/>
            <a:ext cx="7800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0743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AF3973-365E-64B0-5F4C-6EE067674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Item Category 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3D0636-8EAB-FB61-61CD-40C46C47C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Master data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065825-0E24-1D26-75CE-F334953BD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82ECB9-508E-4CF7-60BB-CEB0F37EE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3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937D3E7-24FC-086D-C2AF-BAB2312851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Item Category Functions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Controlling the Items in the Sales Document </a:t>
            </a:r>
            <a:endParaRPr lang="ar-EG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pic>
        <p:nvPicPr>
          <p:cNvPr id="9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5B4E5C26-7C7B-F1B3-534C-74A1FC38BA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550" y="3227416"/>
            <a:ext cx="5165149" cy="2756853"/>
          </a:xfrm>
          <a:prstGeom prst="rect">
            <a:avLst/>
          </a:prstGeom>
        </p:spPr>
      </p:pic>
      <p:pic>
        <p:nvPicPr>
          <p:cNvPr id="11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80A05A66-342D-63DF-1AE7-B2E73AC3B2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3200" y="2699234"/>
            <a:ext cx="4602480" cy="3285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999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63136-52E3-62E9-48B7-61F87F441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46037"/>
            <a:ext cx="10058400" cy="1691323"/>
          </a:xfrm>
        </p:spPr>
        <p:txBody>
          <a:bodyPr>
            <a:normAutofit/>
          </a:bodyPr>
          <a:lstStyle/>
          <a:p>
            <a:r>
              <a:rPr lang="en-US" dirty="0"/>
              <a:t>Assignment Item Category to Sales Document Type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DB9EEA-E2DB-22D9-6685-B79DE9D68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C209FD-5054-6EF5-D8E3-024D789A4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E60311-C79B-D15C-5243-E34F5AFA8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4</a:t>
            </a:fld>
            <a:endParaRPr lang="en-US" dirty="0"/>
          </a:p>
        </p:txBody>
      </p:sp>
      <p:pic>
        <p:nvPicPr>
          <p:cNvPr id="7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1B120E97-3CD1-60F4-2AAD-254AFC9458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59839" y="2312988"/>
            <a:ext cx="6224722" cy="3671887"/>
          </a:xfrm>
        </p:spPr>
      </p:pic>
    </p:spTree>
    <p:extLst>
      <p:ext uri="{BB962C8B-B14F-4D97-AF65-F5344CB8AC3E}">
        <p14:creationId xmlns:p14="http://schemas.microsoft.com/office/powerpoint/2010/main" val="3460746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00601-EBCE-ACAF-B4D6-021CB133E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Schedule Line Categories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FAACF6-7145-BD3A-D845-EE3DEB315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Master data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61255B-D981-BE58-798B-64617CB36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43C5D3-2DEE-B622-585B-9E69C5511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5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15997D9-1E7C-8DC7-D391-09D322199C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Function of Schedule Line Category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Controlling Schedule Lines in Sales Documents </a:t>
            </a:r>
          </a:p>
        </p:txBody>
      </p:sp>
      <p:pic>
        <p:nvPicPr>
          <p:cNvPr id="9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BAE0C6D2-E358-F8DC-3FA4-C524680316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12" r="21131" b="-2"/>
          <a:stretch/>
        </p:blipFill>
        <p:spPr>
          <a:xfrm>
            <a:off x="694583" y="3198700"/>
            <a:ext cx="5129068" cy="2710388"/>
          </a:xfrm>
          <a:prstGeom prst="rect">
            <a:avLst/>
          </a:prstGeom>
        </p:spPr>
      </p:pic>
      <p:pic>
        <p:nvPicPr>
          <p:cNvPr id="11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8CACFF93-D36E-C1C1-7EA5-A4460F3AE06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21" r="-2" b="-2"/>
          <a:stretch/>
        </p:blipFill>
        <p:spPr>
          <a:xfrm>
            <a:off x="6368351" y="2880852"/>
            <a:ext cx="4867544" cy="3103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26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AD0D7-3A4D-B06F-8EC8-72649844C0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Assigning Schedule Line Categories to Item Categories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41C637-630D-FCC8-B0A9-6FA7EC0720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69DEEB-41D8-620E-089C-948255B48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801C6-27B3-7CD7-7418-E3847D42E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6</a:t>
            </a:fld>
            <a:endParaRPr lang="en-US" dirty="0"/>
          </a:p>
        </p:txBody>
      </p:sp>
      <p:pic>
        <p:nvPicPr>
          <p:cNvPr id="9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A5E4E1AC-8BDE-30F3-D5AD-0AC325C6F7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59839" y="2312988"/>
            <a:ext cx="6224722" cy="3671887"/>
          </a:xfrm>
        </p:spPr>
      </p:pic>
    </p:spTree>
    <p:extLst>
      <p:ext uri="{BB962C8B-B14F-4D97-AF65-F5344CB8AC3E}">
        <p14:creationId xmlns:p14="http://schemas.microsoft.com/office/powerpoint/2010/main" val="1244542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7FA077-597D-FB05-905F-13AD015E3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Availability check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149D83-2CC7-3612-F47E-E250A54C8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987062"/>
            <a:ext cx="10058401" cy="399720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EF851F-9B67-4602-8D58-A2890B933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Master Data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AD2D7D-ACAB-6216-9283-1520EA7878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4E2613-68D9-2597-0903-25DE32075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7</a:t>
            </a:fld>
            <a:endParaRPr lang="en-US" dirty="0"/>
          </a:p>
        </p:txBody>
      </p:sp>
      <p:pic>
        <p:nvPicPr>
          <p:cNvPr id="9" name="Picture 8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436AF185-3AD4-A2B1-4E79-79E9215323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769" y="2074985"/>
            <a:ext cx="5337742" cy="3909284"/>
          </a:xfrm>
          <a:prstGeom prst="rect">
            <a:avLst/>
          </a:prstGeom>
        </p:spPr>
      </p:pic>
      <p:pic>
        <p:nvPicPr>
          <p:cNvPr id="11" name="Picture 10" descr="Diagram&#10;&#10;Description automatically generated">
            <a:extLst>
              <a:ext uri="{FF2B5EF4-FFF2-40B4-BE49-F238E27FC236}">
                <a16:creationId xmlns:a16="http://schemas.microsoft.com/office/drawing/2014/main" id="{149651FC-7F9B-42DC-FF34-6DDA8F2A57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7140" y="2074985"/>
            <a:ext cx="5882491" cy="4155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703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C7AB5-56C7-1D67-9DD7-B9C87287B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Delivery and Transportation Scheduling 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4CE472-0127-6FA8-1AF2-88500E51C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Master data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F55383-6705-865D-2F97-0E5E936B3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F54883-532E-484A-1FB9-FB56436B1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8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EF923DD-8FAA-3314-9166-19900089C2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Material availability date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Transportation planning date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Loading date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Goods issue date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Delivery date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Backward Scheduling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Forward Scheduling  </a:t>
            </a:r>
          </a:p>
          <a:p>
            <a:endParaRPr lang="en-US" dirty="0"/>
          </a:p>
        </p:txBody>
      </p:sp>
      <p:pic>
        <p:nvPicPr>
          <p:cNvPr id="9" name="Content Placeholder 5" descr="Table&#10;&#10;Description automatically generated">
            <a:extLst>
              <a:ext uri="{FF2B5EF4-FFF2-40B4-BE49-F238E27FC236}">
                <a16:creationId xmlns:a16="http://schemas.microsoft.com/office/drawing/2014/main" id="{20FF6F11-D090-6E95-4A57-198AE2F954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6569" y="2784402"/>
            <a:ext cx="5771184" cy="185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39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Backward Scheduling</a:t>
            </a:r>
            <a:endParaRPr lang="ar-E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Sample Footer Text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20XX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9</a:t>
            </a:fld>
            <a:endParaRPr lang="en-US" dirty="0"/>
          </a:p>
        </p:txBody>
      </p:sp>
      <p:pic>
        <p:nvPicPr>
          <p:cNvPr id="1026" name="Picture 2" descr="C:\Users\TAHA\Desktop\backward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518" y="1926127"/>
            <a:ext cx="7715467" cy="4357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2493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VTI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_Win32_JB_SL_v2.potx" id="{2FF4D238-6E02-4AF5-A7F8-E0CA002E79A6}" vid="{1CA406FA-5E6E-436F-98F0-C190AE288A7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0e4d62ff-01ca-4651-b591-8d1d8b69a28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3D4BC77798A9D4183A7333C6632CD6C" ma:contentTypeVersion="14" ma:contentTypeDescription="Create a new document." ma:contentTypeScope="" ma:versionID="1b8dd14ca21d3aadd3624e1cbef2b3a0">
  <xsd:schema xmlns:xsd="http://www.w3.org/2001/XMLSchema" xmlns:xs="http://www.w3.org/2001/XMLSchema" xmlns:p="http://schemas.microsoft.com/office/2006/metadata/properties" xmlns:ns3="0e4d62ff-01ca-4651-b591-8d1d8b69a283" xmlns:ns4="f876683a-43f6-4ea0-abba-350c577b32b1" targetNamespace="http://schemas.microsoft.com/office/2006/metadata/properties" ma:root="true" ma:fieldsID="0bcf9a6b317a1af8194f7276baf6f604" ns3:_="" ns4:_="">
    <xsd:import namespace="0e4d62ff-01ca-4651-b591-8d1d8b69a283"/>
    <xsd:import namespace="f876683a-43f6-4ea0-abba-350c577b32b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4d62ff-01ca-4651-b591-8d1d8b69a2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76683a-43f6-4ea0-abba-350c577b32b1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E4B1648-C213-44D3-9464-4287A4D41EE0}">
  <ds:schemaRefs>
    <ds:schemaRef ds:uri="http://purl.org/dc/dcmitype/"/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http://schemas.microsoft.com/office/2006/documentManagement/types"/>
    <ds:schemaRef ds:uri="f876683a-43f6-4ea0-abba-350c577b32b1"/>
    <ds:schemaRef ds:uri="0e4d62ff-01ca-4651-b591-8d1d8b69a283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EE68C41C-0186-4621-9E24-DB32A9C2A257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0e4d62ff-01ca-4651-b591-8d1d8b69a283"/>
    <ds:schemaRef ds:uri="f876683a-43f6-4ea0-abba-350c577b32b1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96B531D-03AC-47F6-A16F-C6773C191BBB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Retrospect design</Template>
  <TotalTime>1359</TotalTime>
  <Words>223</Words>
  <Application>Microsoft Office PowerPoint</Application>
  <PresentationFormat>Widescreen</PresentationFormat>
  <Paragraphs>94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Wingdings</vt:lpstr>
      <vt:lpstr>YouTube Sans</vt:lpstr>
      <vt:lpstr>RetrospectVTI</vt:lpstr>
      <vt:lpstr>الاكاديمية العربية للساب Arabic SAP Academy</vt:lpstr>
      <vt:lpstr>Sales Document Types</vt:lpstr>
      <vt:lpstr>Item Category </vt:lpstr>
      <vt:lpstr>Assignment Item Category to Sales Document Type </vt:lpstr>
      <vt:lpstr>Schedule Line Categories</vt:lpstr>
      <vt:lpstr>Assigning Schedule Line Categories to Item Categories </vt:lpstr>
      <vt:lpstr>Availability check</vt:lpstr>
      <vt:lpstr>Delivery and Transportation Scheduling </vt:lpstr>
      <vt:lpstr>Backward Scheduling</vt:lpstr>
      <vt:lpstr>Forward Scheduling</vt:lpstr>
      <vt:lpstr>Availability Check(Checking Group)</vt:lpstr>
      <vt:lpstr>Production Strategies</vt:lpstr>
      <vt:lpstr>Sales From Stock - Available</vt:lpstr>
      <vt:lpstr>Determining the Delivering Plant Automatically</vt:lpstr>
      <vt:lpstr>Determining the shipping point  Automatically</vt:lpstr>
      <vt:lpstr>Determining the route Automatically</vt:lpstr>
      <vt:lpstr>Sales From Stock – Shortage Process without stock </vt:lpstr>
      <vt:lpstr>Availability check in the sales order</vt:lpstr>
      <vt:lpstr>Make-to-Order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SAP ERP</dc:title>
  <dc:creator>Hossam Rafaat</dc:creator>
  <cp:lastModifiedBy>Abdelrahman</cp:lastModifiedBy>
  <cp:revision>65</cp:revision>
  <dcterms:created xsi:type="dcterms:W3CDTF">2022-09-14T00:16:43Z</dcterms:created>
  <dcterms:modified xsi:type="dcterms:W3CDTF">2025-04-20T15:14:35Z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0x010100C3D4BC77798A9D4183A7333C6632CD6C</vt:lpwstr>
  </property>
</Properties>
</file>