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20" r:id="rId4"/>
  </p:sldMasterIdLst>
  <p:notesMasterIdLst>
    <p:notesMasterId r:id="rId9"/>
  </p:notesMasterIdLst>
  <p:sldIdLst>
    <p:sldId id="272" r:id="rId5"/>
    <p:sldId id="295" r:id="rId6"/>
    <p:sldId id="296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0F4AA6-9CC1-47FE-9E02-B8DA14F75DB2}" v="4" dt="2023-02-16T12:37:53.0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1" autoAdjust="0"/>
    <p:restoredTop sz="93202" autoAdjust="0"/>
  </p:normalViewPr>
  <p:slideViewPr>
    <p:cSldViewPr snapToGrid="0">
      <p:cViewPr varScale="1">
        <p:scale>
          <a:sx n="85" d="100"/>
          <a:sy n="85" d="100"/>
        </p:scale>
        <p:origin x="54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88D07-B188-44E4-ABBB-6994C1A52936}" type="datetimeFigureOut">
              <a:rPr lang="en-US" smtClean="0"/>
              <a:t>2/20/2023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42455A-0D23-4EAB-9AF9-2CC2B3066B0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368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CE0AB24-7427-4E0C-9E7C-B642B3170A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24" y="0"/>
            <a:ext cx="12188952" cy="640080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E30A2A8-DADD-44CC-B8A3-9BFFD5E76B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118981"/>
            <a:ext cx="7537703" cy="2462667"/>
          </a:xfrm>
          <a:solidFill>
            <a:schemeClr val="bg1">
              <a:alpha val="93000"/>
            </a:schemeClr>
          </a:solidFill>
        </p:spPr>
        <p:txBody>
          <a:bodyPr lIns="822960" tIns="731520" anchor="t" anchorCtr="0">
            <a:normAutofit/>
          </a:bodyPr>
          <a:lstStyle/>
          <a:p>
            <a:r>
              <a:rPr lang="en-US" sz="5400">
                <a:solidFill>
                  <a:schemeClr val="tx1"/>
                </a:solidFill>
              </a:rPr>
              <a:t>Click to edit Master title style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9DF17D8-A326-44D6-A77D-42DA99E927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4841" y="4735799"/>
            <a:ext cx="6470693" cy="605256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Click to edit Master subtitle style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679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8720" y="2057400"/>
            <a:ext cx="320040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8720" y="2958274"/>
            <a:ext cx="3200400" cy="2910821"/>
          </a:xfrm>
        </p:spPr>
        <p:txBody>
          <a:bodyPr/>
          <a:lstStyle>
            <a:lvl1pPr marL="227013" indent="-227013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1pPr>
            <a:lvl2pPr marL="48691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2pPr>
            <a:lvl3pPr marL="66979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3pPr>
            <a:lvl4pPr marL="85267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4pPr>
            <a:lvl5pPr marL="103555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2051331"/>
            <a:ext cx="320040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952204"/>
            <a:ext cx="3200400" cy="2910821"/>
          </a:xfrm>
        </p:spPr>
        <p:txBody>
          <a:bodyPr/>
          <a:lstStyle>
            <a:lvl1pPr marL="227013" indent="-227013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1pPr>
            <a:lvl2pPr marL="48691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2pPr>
            <a:lvl3pPr marL="66979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3pPr>
            <a:lvl4pPr marL="85267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4pPr>
            <a:lvl5pPr marL="103555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9721C62B-6826-4C4A-B41E-814C63BA51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55280" y="2057400"/>
            <a:ext cx="320040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9F5CD2DF-69E0-48BA-AFAC-83EFCE2ACC8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55280" y="2958273"/>
            <a:ext cx="3200400" cy="2910821"/>
          </a:xfrm>
        </p:spPr>
        <p:txBody>
          <a:bodyPr/>
          <a:lstStyle>
            <a:lvl1pPr marL="227013" indent="-227013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1pPr>
            <a:lvl2pPr marL="48691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2pPr>
            <a:lvl3pPr marL="66979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3pPr>
            <a:lvl4pPr marL="85267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4pPr>
            <a:lvl5pPr marL="1035558" indent="-28575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512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E592754-9FDD-4637-8931-8898DCEA2DAF}"/>
              </a:ext>
            </a:extLst>
          </p:cNvPr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DE7C46-EBCB-4558-B868-C6E743BAE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07474" y="1238442"/>
            <a:ext cx="3635926" cy="43557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EDD7626-E6F6-463F-8041-E2EC32830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8648" y="1419273"/>
            <a:ext cx="3153580" cy="1358188"/>
          </a:xfrm>
        </p:spPr>
        <p:txBody>
          <a:bodyPr>
            <a:normAutofit/>
          </a:bodyPr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sz="3600">
                <a:solidFill>
                  <a:schemeClr val="tx1"/>
                </a:solidFill>
              </a:rPr>
              <a:t>Click to edit Master title style</a:t>
            </a:r>
            <a:endParaRPr lang="en-US" sz="3600" dirty="0">
              <a:solidFill>
                <a:schemeClr val="tx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4A9276-3942-47EA-B16C-FEF66FB6F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092128" y="2865016"/>
            <a:ext cx="29260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11DABEC-17D7-4DA3-9DEA-F5D74509D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648" y="2978254"/>
            <a:ext cx="3153580" cy="2444238"/>
          </a:xfrm>
        </p:spPr>
        <p:txBody>
          <a:bodyPr lIns="9144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lvl="0" indent="0">
              <a:lnSpc>
                <a:spcPct val="100000"/>
              </a:lnSpc>
              <a:buNone/>
            </a:pPr>
            <a:r>
              <a:rPr lang="en-US" sz="1600">
                <a:solidFill>
                  <a:schemeClr val="tx1"/>
                </a:solidFill>
              </a:rPr>
              <a:t>Click to edit Master text styles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A5B6691-D26A-472B-BB73-55A4E06492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72584" y="1234440"/>
            <a:ext cx="3264408" cy="4352544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BF1FB629-3697-40BE-A9E2-962CC86418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75320" y="1234440"/>
            <a:ext cx="3264408" cy="4352544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269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4E322D5-1CC3-400A-A187-55543F0E8B93}"/>
              </a:ext>
            </a:extLst>
          </p:cNvPr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itle 13">
            <a:extLst>
              <a:ext uri="{FF2B5EF4-FFF2-40B4-BE49-F238E27FC236}">
                <a16:creationId xmlns:a16="http://schemas.microsoft.com/office/drawing/2014/main" id="{EAD2187F-4097-47C0-8330-56262D32831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85" y="634946"/>
            <a:ext cx="3690257" cy="1450757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523EF1-B104-45FE-925A-5C7906FA18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942633" y="2250460"/>
            <a:ext cx="34747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A958037-C140-4697-8EAF-21C950A0ECC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0936" y="640080"/>
            <a:ext cx="6912864" cy="5312664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Content Placeholder 14">
            <a:extLst>
              <a:ext uri="{FF2B5EF4-FFF2-40B4-BE49-F238E27FC236}">
                <a16:creationId xmlns:a16="http://schemas.microsoft.com/office/drawing/2014/main" id="{44613BB0-E0E0-4B1C-9926-EBE53B542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9485" y="2407436"/>
            <a:ext cx="3690257" cy="346165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521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8810136-7130-4D10-A77D-0A7BA878209B}"/>
              </a:ext>
            </a:extLst>
          </p:cNvPr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3110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872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7555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BD637E5-EBAC-4C88-BDAB-D589FAE7B950}"/>
              </a:ext>
            </a:extLst>
          </p:cNvPr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667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1280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663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C34A642-8E00-4F15-9BE5-FED7F68AA98B}"/>
              </a:ext>
            </a:extLst>
          </p:cNvPr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018FF3-9740-4BA5-8515-EBFCC6232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48600" y="643467"/>
            <a:ext cx="3635926" cy="511386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9BEFBB5-382E-4634-9782-68859DEE12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8173792" y="2660530"/>
            <a:ext cx="29260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8">
            <a:extLst>
              <a:ext uri="{FF2B5EF4-FFF2-40B4-BE49-F238E27FC236}">
                <a16:creationId xmlns:a16="http://schemas.microsoft.com/office/drawing/2014/main" id="{CE069499-3ED9-4F5B-ADC9-5EBFC522E9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81400" y="1118014"/>
            <a:ext cx="3379080" cy="14507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4052F90-8192-445D-854C-F144C7CFAC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0080" y="640080"/>
            <a:ext cx="3273552" cy="2395728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51433AC9-3FFE-4C0D-A905-A0CB48FB81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51960" y="640080"/>
            <a:ext cx="3273552" cy="2395728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5054A368-7C94-4623-8670-651AAB51F2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0080" y="3364992"/>
            <a:ext cx="3273552" cy="2395728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04D3A3D1-400C-4822-B959-96FF1469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51960" y="3364992"/>
            <a:ext cx="3273552" cy="2395728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8B04F02-660E-4770-B563-1D977AFF4C6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86408" y="2789067"/>
            <a:ext cx="3176587" cy="27066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775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9">
            <a:extLst>
              <a:ext uri="{FF2B5EF4-FFF2-40B4-BE49-F238E27FC236}">
                <a16:creationId xmlns:a16="http://schemas.microsoft.com/office/drawing/2014/main" id="{8832B6D9-0469-48A5-A85E-8C5D8EF86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8A8F00A-3EB2-4D4D-B4A7-990BB91D74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4142A7E4-A56F-4FC2-A81D-36A83134A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1" y="2108201"/>
            <a:ext cx="3557016" cy="37608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A40EF35-BB21-4D3F-A9D6-2A92BFD0DD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74336" y="2112264"/>
            <a:ext cx="3035808" cy="1837944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F7CE5DD4-B27E-482B-8208-FA5A7BBC9A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74336" y="4032504"/>
            <a:ext cx="3035808" cy="1837944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1F796570-D07C-4638-8B80-227A6EF1A08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10728" y="2112264"/>
            <a:ext cx="3035808" cy="3758184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524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 descr="Tag=AccentColor&#10;Flavor=Dark&#10;Target=Fill">
            <a:extLst>
              <a:ext uri="{FF2B5EF4-FFF2-40B4-BE49-F238E27FC236}">
                <a16:creationId xmlns:a16="http://schemas.microsoft.com/office/drawing/2014/main" id="{17DBCCDB-B58C-45B3-9E63-49F7B0819260}"/>
              </a:ext>
            </a:extLst>
          </p:cNvPr>
          <p:cNvSpPr/>
          <p:nvPr userDrawn="1"/>
        </p:nvSpPr>
        <p:spPr bwMode="white">
          <a:xfrm>
            <a:off x="0" y="4953000"/>
            <a:ext cx="12192000" cy="1905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7B1649E-A273-4C2E-A9F2-D29871865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5197" y="5120640"/>
            <a:ext cx="10058400" cy="822960"/>
          </a:xfr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3600">
                <a:solidFill>
                  <a:schemeClr val="bg1"/>
                </a:solidFill>
              </a:rPr>
              <a:t>Click to edit Master title style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72A6B42-C371-4562-8E40-9EE1906C85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5212" y="5943600"/>
            <a:ext cx="10058400" cy="543513"/>
          </a:xfrm>
        </p:spPr>
        <p:txBody>
          <a:bodyPr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1500">
                <a:solidFill>
                  <a:schemeClr val="bg1"/>
                </a:solidFill>
              </a:rPr>
              <a:t>Click to edit Master subtitle style</a:t>
            </a:r>
            <a:endParaRPr lang="en-US" sz="1500" dirty="0">
              <a:solidFill>
                <a:schemeClr val="bg1"/>
              </a:solidFill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8504FFB-1664-4F66-BC31-100C8DD9834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5000" y="640080"/>
            <a:ext cx="3544888" cy="393192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1B45578D-1855-4EC0-9E45-E1630D11ACA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43400" y="640080"/>
            <a:ext cx="3544888" cy="393192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C93482C2-6151-4050-9F16-9952B0A017A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8432" y="640080"/>
            <a:ext cx="3544888" cy="393192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392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720" y="2313432"/>
            <a:ext cx="9966960" cy="3670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786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02F1891-1ACC-4692-80A2-4F69EAAAE404}"/>
              </a:ext>
            </a:extLst>
          </p:cNvPr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29B458E-5354-42D4-AE10-8B2F796C31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0000" y="639097"/>
            <a:ext cx="4813072" cy="3494791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B121E21-6D9B-46D0-957E-760B095BA4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9999" y="4455621"/>
            <a:ext cx="4829101" cy="1238616"/>
          </a:xfrm>
        </p:spPr>
        <p:txBody>
          <a:bodyPr/>
          <a:lstStyle/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B51B24F-7663-45C0-BE23-CD0AEFF512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5ABBAD1-553F-4CC1-AB36-7C1BE5089D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2938" y="640080"/>
            <a:ext cx="5449824" cy="274320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5C06EA1F-5BD5-4FE5-A059-6787DADCB59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0080" y="3474720"/>
            <a:ext cx="5449824" cy="2743200"/>
          </a:xfrm>
          <a:solidFill>
            <a:schemeClr val="accent6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689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720" y="2463495"/>
            <a:ext cx="9966960" cy="33686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598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917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872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8720" y="2958274"/>
            <a:ext cx="4639736" cy="2910821"/>
          </a:xfrm>
        </p:spPr>
        <p:txBody>
          <a:bodyPr/>
          <a:lstStyle>
            <a:lvl1pPr marL="342900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1pPr>
            <a:lvl2pPr marL="486918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2pPr>
            <a:lvl3pPr marL="669798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3pPr>
            <a:lvl4pPr marL="852678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4pPr>
            <a:lvl5pPr marL="1035558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>
            <a:lvl1pPr marL="342900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1pPr>
            <a:lvl2pPr marL="486918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2pPr>
            <a:lvl3pPr marL="669798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3pPr>
            <a:lvl4pPr marL="852678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4pPr>
            <a:lvl5pPr marL="1035558" indent="-182880"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229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8720" y="2108201"/>
            <a:ext cx="996696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5577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6" r:id="rId3"/>
    <p:sldLayoutId id="2147483735" r:id="rId4"/>
    <p:sldLayoutId id="2147483722" r:id="rId5"/>
    <p:sldLayoutId id="2147483734" r:id="rId6"/>
    <p:sldLayoutId id="2147483745" r:id="rId7"/>
    <p:sldLayoutId id="2147483726" r:id="rId8"/>
    <p:sldLayoutId id="2147483725" r:id="rId9"/>
    <p:sldLayoutId id="2147483743" r:id="rId10"/>
    <p:sldLayoutId id="2147483737" r:id="rId11"/>
    <p:sldLayoutId id="2147483738" r:id="rId12"/>
    <p:sldLayoutId id="2147483723" r:id="rId13"/>
    <p:sldLayoutId id="2147483724" r:id="rId14"/>
    <p:sldLayoutId id="2147483727" r:id="rId15"/>
    <p:sldLayoutId id="2147483728" r:id="rId16"/>
    <p:sldLayoutId id="2147483729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group of people sitting at a table">
            <a:extLst>
              <a:ext uri="{FF2B5EF4-FFF2-40B4-BE49-F238E27FC236}">
                <a16:creationId xmlns:a16="http://schemas.microsoft.com/office/drawing/2014/main" id="{15FF348E-C446-4450-8262-D18488C886A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0"/>
            <a:ext cx="12188952" cy="6858000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7559F58-E7E3-4312-BFB5-D3B5719E82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008144"/>
            <a:ext cx="7537703" cy="2462667"/>
          </a:xfrm>
        </p:spPr>
        <p:txBody>
          <a:bodyPr>
            <a:normAutofit/>
          </a:bodyPr>
          <a:lstStyle/>
          <a:p>
            <a:r>
              <a:rPr lang="en-US" sz="4000" dirty="0"/>
              <a:t>Organization structure assignment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F502785-6557-4038-9743-2ABFF39CB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4841" y="4735799"/>
            <a:ext cx="6470693" cy="605256"/>
          </a:xfrm>
        </p:spPr>
        <p:txBody>
          <a:bodyPr/>
          <a:lstStyle/>
          <a:p>
            <a:r>
              <a:rPr lang="en-GB" dirty="0"/>
              <a:t>Hossam Alaa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69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FA077-597D-FB05-905F-13AD015E3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Gathering requirement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149D83-2CC7-3612-F47E-E250A54C8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How many Legal entities do you have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How many Selling entities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How many Product line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Medium of sales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Number of Sales offices and responsible area of selling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Grouping of sales employees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How many manufacturing facilities do you have?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Number of  dispatching locations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How many dispatching points in each plant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What is the combination of product line-selling entities and medium of sales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EF851F-9B67-4602-8D58-A2890B933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AD2D7D-ACAB-6216-9283-1520EA787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4E2613-68D9-2597-0903-25DE32075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703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729EF-2E98-2C81-28E1-F58360FEA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Customer Reply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48778-BFED-9BA4-ABD6-EBB3FCD9A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 have 2 sales entities online in Egypt and the other one in UK.</a:t>
            </a:r>
          </a:p>
          <a:p>
            <a:pPr marL="0" indent="0">
              <a:buNone/>
            </a:pPr>
            <a:r>
              <a:rPr lang="en-US" dirty="0"/>
              <a:t>We only sell Chairs and we deliver them online and by showrooms, we have 2 branches in Cairo and 1 in London</a:t>
            </a:r>
          </a:p>
          <a:p>
            <a:pPr marL="0" indent="0">
              <a:buNone/>
            </a:pPr>
            <a:r>
              <a:rPr lang="en-US" dirty="0"/>
              <a:t>3 Groups of Employees</a:t>
            </a:r>
          </a:p>
          <a:p>
            <a:pPr marL="0" indent="0">
              <a:buNone/>
            </a:pPr>
            <a:r>
              <a:rPr lang="en-US" dirty="0"/>
              <a:t>2 manufacturing facilities</a:t>
            </a:r>
          </a:p>
          <a:p>
            <a:pPr marL="0" indent="0">
              <a:buNone/>
            </a:pPr>
            <a:r>
              <a:rPr lang="en-US" dirty="0"/>
              <a:t>And every manufacturing facility has on dispatching location</a:t>
            </a:r>
          </a:p>
          <a:p>
            <a:pPr marL="0" indent="0">
              <a:buNone/>
            </a:pPr>
            <a:r>
              <a:rPr lang="en-US" dirty="0"/>
              <a:t>Note: UK doesn't have an online team.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146531-0C50-640B-EBE4-E7E6669D5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555DAC-D4A5-A29A-ABE9-6FDFB0126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F15A15-7E1F-35DF-1E79-96C5629E6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644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C8C2A-D6A8-4036-9B23-884C34482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85" y="634946"/>
            <a:ext cx="3690257" cy="1450757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pic>
        <p:nvPicPr>
          <p:cNvPr id="6" name="Picture Placeholder 5" descr="People in the background shaking hands">
            <a:extLst>
              <a:ext uri="{FF2B5EF4-FFF2-40B4-BE49-F238E27FC236}">
                <a16:creationId xmlns:a16="http://schemas.microsoft.com/office/drawing/2014/main" id="{7152A34F-5793-48E6-BC6E-4B7215AA9A1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0936" y="640080"/>
            <a:ext cx="6912864" cy="5312664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55294-59B0-43EB-94D1-0BF9E1754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9485" y="2407436"/>
            <a:ext cx="3690257" cy="3461658"/>
          </a:xfrm>
        </p:spPr>
        <p:txBody>
          <a:bodyPr/>
          <a:lstStyle/>
          <a:p>
            <a:endParaRPr lang="en-GB" dirty="0"/>
          </a:p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45DF86-2313-401C-B445-F7FC48998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BFE555-2533-4F0C-BB39-9B41C67425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62DDF6-E1BF-42A8-8AE8-2E826C47D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3582" y="6446838"/>
            <a:ext cx="7800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74301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_Win32_JB_SL_v2.potx" id="{2FF4D238-6E02-4AF5-A7F8-E0CA002E79A6}" vid="{1CA406FA-5E6E-436F-98F0-C190AE288A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0e4d62ff-01ca-4651-b591-8d1d8b69a28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D4BC77798A9D4183A7333C6632CD6C" ma:contentTypeVersion="14" ma:contentTypeDescription="Create a new document." ma:contentTypeScope="" ma:versionID="1b8dd14ca21d3aadd3624e1cbef2b3a0">
  <xsd:schema xmlns:xsd="http://www.w3.org/2001/XMLSchema" xmlns:xs="http://www.w3.org/2001/XMLSchema" xmlns:p="http://schemas.microsoft.com/office/2006/metadata/properties" xmlns:ns3="0e4d62ff-01ca-4651-b591-8d1d8b69a283" xmlns:ns4="f876683a-43f6-4ea0-abba-350c577b32b1" targetNamespace="http://schemas.microsoft.com/office/2006/metadata/properties" ma:root="true" ma:fieldsID="0bcf9a6b317a1af8194f7276baf6f604" ns3:_="" ns4:_="">
    <xsd:import namespace="0e4d62ff-01ca-4651-b591-8d1d8b69a283"/>
    <xsd:import namespace="f876683a-43f6-4ea0-abba-350c577b32b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4d62ff-01ca-4651-b591-8d1d8b69a2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76683a-43f6-4ea0-abba-350c577b32b1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4B1648-C213-44D3-9464-4287A4D41EE0}">
  <ds:schemaRefs>
    <ds:schemaRef ds:uri="http://schemas.microsoft.com/office/2006/metadata/properties"/>
    <ds:schemaRef ds:uri="http://www.w3.org/2000/xmlns/"/>
    <ds:schemaRef ds:uri="0e4d62ff-01ca-4651-b591-8d1d8b69a283"/>
    <ds:schemaRef ds:uri="http://www.w3.org/2001/XMLSchema-instance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E68C41C-0186-4621-9E24-DB32A9C2A257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0e4d62ff-01ca-4651-b591-8d1d8b69a283"/>
    <ds:schemaRef ds:uri="f876683a-43f6-4ea0-abba-350c577b32b1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96B531D-03AC-47F6-A16F-C6773C191BB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 design</Template>
  <TotalTime>36</TotalTime>
  <Words>150</Words>
  <Application>Microsoft Office PowerPoint</Application>
  <PresentationFormat>Widescreen</PresentationFormat>
  <Paragraphs>30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RetrospectVTI</vt:lpstr>
      <vt:lpstr>Organization structure assignment </vt:lpstr>
      <vt:lpstr>Gathering requirement </vt:lpstr>
      <vt:lpstr>Customer Reply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SAP ERP</dc:title>
  <dc:creator>Hossam Rafaat</dc:creator>
  <cp:lastModifiedBy>Abdulrahman Adel [PHX] [SD]</cp:lastModifiedBy>
  <cp:revision>25</cp:revision>
  <dcterms:created xsi:type="dcterms:W3CDTF">2022-09-14T00:16:43Z</dcterms:created>
  <dcterms:modified xsi:type="dcterms:W3CDTF">2023-02-20T12:27:56Z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0x010100C3D4BC77798A9D4183A7333C6632CD6C</vt:lpwstr>
  </property>
</Properties>
</file>